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7" r:id="rId3"/>
    <p:sldId id="273" r:id="rId4"/>
    <p:sldId id="268" r:id="rId5"/>
    <p:sldId id="269" r:id="rId6"/>
    <p:sldId id="274" r:id="rId7"/>
    <p:sldId id="270" r:id="rId8"/>
    <p:sldId id="271" r:id="rId9"/>
    <p:sldId id="272" r:id="rId10"/>
    <p:sldId id="275" r:id="rId11"/>
    <p:sldId id="277" r:id="rId12"/>
    <p:sldId id="276" r:id="rId13"/>
    <p:sldId id="289" r:id="rId14"/>
    <p:sldId id="281" r:id="rId15"/>
    <p:sldId id="280" r:id="rId16"/>
    <p:sldId id="288" r:id="rId17"/>
    <p:sldId id="287" r:id="rId18"/>
    <p:sldId id="266" r:id="rId19"/>
    <p:sldId id="278" r:id="rId20"/>
    <p:sldId id="257" r:id="rId21"/>
    <p:sldId id="261" r:id="rId22"/>
    <p:sldId id="260" r:id="rId23"/>
    <p:sldId id="265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95" autoAdjust="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8E5D0-7C63-4A7B-A77A-1D896B6D1A21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9E466-9685-4464-8525-09E1C504F1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5149E-FDB6-4F57-9B56-EEF981C417D1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9EB4D-07EB-45F0-B412-5DA130CA8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pictures of different QR apps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9EB4D-07EB-45F0-B412-5DA130CA87E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9EB4D-07EB-45F0-B412-5DA130CA87E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7102677-BC73-4477-9EF1-26C2E4208FFD}" type="datetime1">
              <a:rPr lang="en-US" smtClean="0"/>
              <a:pPr/>
              <a:t>8/21/2013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719ADFE-3086-4166-9710-B79410D115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28F4EB-C498-4D6F-B04F-70CF1AE5BA09}" type="datetime1">
              <a:rPr lang="en-US" smtClean="0"/>
              <a:pPr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9E7D19-6B47-41B0-9BF2-D17CBAE53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99F617-5AE5-45C6-8A85-F0479158BD4F}" type="datetime1">
              <a:rPr lang="en-US" smtClean="0"/>
              <a:pPr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554202-20D5-4807-839D-7B3208B90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B66BE3-7DE7-4F59-A648-AFBEFBC284F9}" type="datetime1">
              <a:rPr lang="en-US" smtClean="0"/>
              <a:pPr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3E8361-357D-4596-BD68-C29AF8EC37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BED6190-0081-47A7-810D-0FCA1B9FE99A}" type="datetime1">
              <a:rPr lang="en-US" smtClean="0"/>
              <a:pPr/>
              <a:t>8/21/2013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A83C1BC-D146-4CEB-BF87-0C6657A81C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823971-D1FD-419B-B289-CD178D9F7F2D}" type="datetime1">
              <a:rPr lang="en-US" smtClean="0"/>
              <a:pPr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24EB368-AAE1-44CE-9BDB-F7CE1F4471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9D0D57-CDEF-43C0-A995-EFB332AE95FC}" type="datetime1">
              <a:rPr lang="en-US" smtClean="0"/>
              <a:pPr/>
              <a:t>8/21/2013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0CB7D03-52B9-4ABA-9006-963B2BFE7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386D2D-49BB-4CE6-B686-424EA5C4204E}" type="datetime1">
              <a:rPr lang="en-US" smtClean="0"/>
              <a:pPr/>
              <a:t>8/21/2013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FB9218-A3BE-436E-AF79-009A41C118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F54EFA-77B3-47FF-8374-ECBDB1BC06E9}" type="datetime1">
              <a:rPr lang="en-US" smtClean="0"/>
              <a:pPr/>
              <a:t>8/21/2013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B4CDF7-DE43-4156-AACA-A13C70B966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0AEC412-ABC7-40C1-8246-865B462EBFC9}" type="datetime1">
              <a:rPr lang="en-US" smtClean="0"/>
              <a:pPr/>
              <a:t>8/21/2013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4EE0C23-D535-43C0-B99B-06E79BCC49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A7D95D3-4BEA-4B13-B7ED-4D50D5888E6D}" type="datetime1">
              <a:rPr lang="en-US" smtClean="0"/>
              <a:pPr/>
              <a:t>8/21/2013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47E7B5F-661E-4808-AD1F-332C3DA0FA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471387C-BB85-48B4-B460-DAD9C74C92CF}" type="datetime1">
              <a:rPr lang="en-US" smtClean="0"/>
              <a:pPr/>
              <a:t>8/21/2013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DDDA92D-8929-48C6-A05A-DEF8AA7930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/>
  <p:timing>
    <p:tnLst>
      <p:par>
        <p:cTn id="1" dur="indefinite" restart="never" nodeType="tmRoot"/>
      </p:par>
    </p:tnLst>
  </p:timing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masterrussian.com/blday_greeting.shtml" TargetMode="External"/><Relationship Id="rId3" Type="http://schemas.openxmlformats.org/officeDocument/2006/relationships/hyperlink" Target="http://www.russianforeveryone.com/RufeA/Lessons/Introduction/Alphabet/Alphabet.htm" TargetMode="External"/><Relationship Id="rId7" Type="http://schemas.openxmlformats.org/officeDocument/2006/relationships/hyperlink" Target="http://listen2russian.com/lesson02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udy-languages-online.com/beginner-lesson-01.html" TargetMode="External"/><Relationship Id="rId5" Type="http://schemas.openxmlformats.org/officeDocument/2006/relationships/hyperlink" Target="http://listen2russian.com/lesson01/a/index.html" TargetMode="External"/><Relationship Id="rId4" Type="http://schemas.openxmlformats.org/officeDocument/2006/relationships/hyperlink" Target="http://www.brown.edu/Departments/LRC/RU_writing/index.htm" TargetMode="External"/><Relationship Id="rId9" Type="http://schemas.openxmlformats.org/officeDocument/2006/relationships/hyperlink" Target="http://www.russianforeveryone.com/mn_tst_run.htm?prm_nStart=1&amp;tst_nStartMode=6&amp;tst_nTreId=388&amp;plnsp_nRecId=197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QR_cod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ickmark.com.tw/En/basic/index.asp" TargetMode="External"/><Relationship Id="rId2" Type="http://schemas.openxmlformats.org/officeDocument/2006/relationships/hyperlink" Target="http://redlaser.com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-qrcode-generator.com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1311564"/>
            <a:ext cx="7772400" cy="160861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b="1" dirty="0" smtClean="0"/>
              <a:t>Department of Languages, Literatures and Cultures</a:t>
            </a:r>
            <a:br>
              <a:rPr lang="en-US" sz="2200" b="1" dirty="0" smtClean="0"/>
            </a:b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3100" b="1" i="1" dirty="0" smtClean="0"/>
              <a:t>Enhancing </a:t>
            </a:r>
            <a:r>
              <a:rPr lang="en-US" sz="3100" b="1" i="1" dirty="0" smtClean="0"/>
              <a:t>Teaching &amp; Learning  with Technology</a:t>
            </a:r>
            <a:r>
              <a:rPr lang="en-US" sz="1200" b="1" i="1" dirty="0" smtClean="0"/>
              <a:t/>
            </a:r>
            <a:br>
              <a:rPr lang="en-US" sz="1200" b="1" i="1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b="1" i="1" dirty="0" smtClean="0"/>
              <a:t> 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670829" y="3269674"/>
            <a:ext cx="591231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Presented by:</a:t>
            </a:r>
          </a:p>
          <a:p>
            <a:pPr algn="ctr"/>
            <a:r>
              <a:rPr lang="en-US" sz="2800" dirty="0" err="1" smtClean="0">
                <a:latin typeface="+mj-lt"/>
              </a:rPr>
              <a:t>Luba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Iskold</a:t>
            </a:r>
            <a:endParaRPr lang="en-US" sz="2800" dirty="0" smtClean="0">
              <a:latin typeface="+mj-lt"/>
            </a:endParaRPr>
          </a:p>
          <a:p>
            <a:pPr algn="ctr"/>
            <a:r>
              <a:rPr lang="en-US" dirty="0" smtClean="0">
                <a:latin typeface="+mj-lt"/>
              </a:rPr>
              <a:t>Director, Language Learning Center</a:t>
            </a:r>
          </a:p>
          <a:p>
            <a:pPr algn="ctr"/>
            <a:r>
              <a:rPr lang="en-US" sz="2800" dirty="0" err="1" smtClean="0">
                <a:latin typeface="+mj-lt"/>
              </a:rPr>
              <a:t>Farid</a:t>
            </a:r>
            <a:r>
              <a:rPr lang="en-US" sz="2800" dirty="0" smtClean="0">
                <a:latin typeface="+mj-lt"/>
              </a:rPr>
              <a:t> Khan</a:t>
            </a:r>
          </a:p>
          <a:p>
            <a:pPr algn="ctr"/>
            <a:r>
              <a:rPr lang="en-US" dirty="0" smtClean="0">
                <a:latin typeface="+mj-lt"/>
              </a:rPr>
              <a:t>Presidential Assistant, Language Learning Center</a:t>
            </a:r>
          </a:p>
          <a:p>
            <a:pPr algn="ctr"/>
            <a:endParaRPr lang="en-US" dirty="0">
              <a:latin typeface="+mj-lt"/>
            </a:endParaRPr>
          </a:p>
          <a:p>
            <a:pPr algn="ctr"/>
            <a:endParaRPr lang="en-US" dirty="0" smtClean="0">
              <a:latin typeface="+mj-lt"/>
            </a:endParaRPr>
          </a:p>
          <a:p>
            <a:pPr algn="ctr"/>
            <a:r>
              <a:rPr lang="en-US" dirty="0"/>
              <a:t>August 23</a:t>
            </a:r>
            <a:r>
              <a:rPr lang="en-US" baseline="30000" dirty="0"/>
              <a:t>rd</a:t>
            </a:r>
            <a:r>
              <a:rPr lang="en-US" dirty="0"/>
              <a:t>, 2013</a:t>
            </a:r>
          </a:p>
          <a:p>
            <a:pPr algn="ctr"/>
            <a:endParaRPr lang="en-US" dirty="0"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Ettinger</a:t>
            </a:r>
            <a:r>
              <a:rPr lang="en-US" dirty="0" smtClean="0"/>
              <a:t> Display Case</a:t>
            </a:r>
            <a:endParaRPr lang="en-US" dirty="0"/>
          </a:p>
        </p:txBody>
      </p:sp>
      <p:pic>
        <p:nvPicPr>
          <p:cNvPr id="3" name="Picture 2" descr="display ca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076" y="1524000"/>
            <a:ext cx="3826416" cy="5123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 smtClean="0"/>
              <a:t>Ettinger</a:t>
            </a:r>
            <a:r>
              <a:rPr lang="en-US" sz="2800" dirty="0" smtClean="0"/>
              <a:t> Display Case QR codes</a:t>
            </a:r>
            <a:endParaRPr lang="en-US" sz="2800" dirty="0"/>
          </a:p>
        </p:txBody>
      </p:sp>
      <p:pic>
        <p:nvPicPr>
          <p:cNvPr id="3" name="Picture 2" descr="video-AlumniVoices-Kerri-English120x1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716" y="1970808"/>
            <a:ext cx="2723573" cy="27235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12716" y="4969164"/>
            <a:ext cx="272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Alumni Voices (English) YouTube Video</a:t>
            </a:r>
            <a:endParaRPr lang="en-US" dirty="0"/>
          </a:p>
        </p:txBody>
      </p:sp>
      <p:pic>
        <p:nvPicPr>
          <p:cNvPr id="5" name="Picture 4" descr="StudyAbroad-StPetersburgbyStephanie-Russian120x1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145" y="1970808"/>
            <a:ext cx="2854036" cy="26970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54764" y="4969164"/>
            <a:ext cx="3103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Study Abroad St. Petersburg (</a:t>
            </a:r>
            <a:r>
              <a:rPr lang="en-US" dirty="0" smtClean="0"/>
              <a:t>Russian Audio)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Ideas for using QR codes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7382" y="1727200"/>
            <a:ext cx="763847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sz="2400" dirty="0" smtClean="0">
                <a:latin typeface="+mn-lt"/>
              </a:rPr>
              <a:t>Possible Uses:</a:t>
            </a:r>
          </a:p>
          <a:p>
            <a:pPr>
              <a:lnSpc>
                <a:spcPct val="200000"/>
              </a:lnSpc>
              <a:buNone/>
            </a:pPr>
            <a:r>
              <a:rPr lang="en-US" sz="2400" dirty="0" smtClean="0">
                <a:latin typeface="+mn-lt"/>
              </a:rPr>
              <a:t>		Program &amp; Course Flyers </a:t>
            </a:r>
          </a:p>
          <a:p>
            <a:pPr>
              <a:lnSpc>
                <a:spcPct val="200000"/>
              </a:lnSpc>
              <a:buNone/>
            </a:pPr>
            <a:r>
              <a:rPr lang="en-US" sz="2400" dirty="0" smtClean="0">
                <a:latin typeface="+mn-lt"/>
              </a:rPr>
              <a:t>		Language Tables</a:t>
            </a:r>
          </a:p>
          <a:p>
            <a:pPr>
              <a:lnSpc>
                <a:spcPct val="200000"/>
              </a:lnSpc>
              <a:buNone/>
            </a:pPr>
            <a:r>
              <a:rPr lang="en-US" sz="2400" dirty="0" smtClean="0">
                <a:latin typeface="+mn-lt"/>
              </a:rPr>
              <a:t>		Departmental Events</a:t>
            </a:r>
          </a:p>
          <a:p>
            <a:pPr>
              <a:lnSpc>
                <a:spcPct val="200000"/>
              </a:lnSpc>
              <a:buNone/>
            </a:pPr>
            <a:r>
              <a:rPr lang="en-US" sz="2400" dirty="0" smtClean="0">
                <a:latin typeface="+mn-lt"/>
              </a:rPr>
              <a:t>		Study Abroad Flyers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Google Earth St. Petersburg Tour</a:t>
            </a:r>
            <a:endParaRPr lang="en-US" dirty="0"/>
          </a:p>
        </p:txBody>
      </p:sp>
      <p:pic>
        <p:nvPicPr>
          <p:cNvPr id="1026" name="Picture 2" descr="http://cdn.thenextweb.com/files/2010/08/google-earth-5-screensho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0629" y="2210955"/>
            <a:ext cx="4762500" cy="294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Blended Learning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600" b="1" dirty="0" smtClean="0"/>
              <a:t>Blended learning broadly defined:</a:t>
            </a:r>
          </a:p>
          <a:p>
            <a:endParaRPr lang="en-US" dirty="0" smtClean="0"/>
          </a:p>
          <a:p>
            <a:pPr marL="533400" indent="-533400">
              <a:buNone/>
            </a:pPr>
            <a:r>
              <a:rPr lang="en-GB" dirty="0" smtClean="0"/>
              <a:t>	Face-to-face </a:t>
            </a:r>
            <a:r>
              <a:rPr lang="en-GB" dirty="0" smtClean="0"/>
              <a:t>classroom instruction combined with some form of technology-based teaching &amp; learning </a:t>
            </a:r>
          </a:p>
          <a:p>
            <a:pPr marL="533400" indent="-533400">
              <a:buNone/>
            </a:pPr>
            <a:endParaRPr lang="en-GB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Blended/Hybrid Learning</a:t>
            </a:r>
            <a:endParaRPr lang="en-US" dirty="0"/>
          </a:p>
        </p:txBody>
      </p:sp>
      <p:pic>
        <p:nvPicPr>
          <p:cNvPr id="3" name="Picture 2" descr="blended learning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049" y="1595581"/>
            <a:ext cx="63627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Blended Learning Example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9055" y="1646238"/>
            <a:ext cx="7370618" cy="485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309"/>
            <a:ext cx="8229600" cy="126722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Blended Learning</a:t>
            </a:r>
            <a:br>
              <a:rPr lang="en-US" dirty="0" smtClean="0"/>
            </a:br>
            <a:r>
              <a:rPr lang="en-US" dirty="0" smtClean="0"/>
              <a:t> RUS </a:t>
            </a:r>
            <a:r>
              <a:rPr lang="en-US" dirty="0" smtClean="0"/>
              <a:t>101 </a:t>
            </a:r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00745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Alphabet (sound and how to trace letters in cursive):</a:t>
            </a:r>
          </a:p>
          <a:p>
            <a:pPr>
              <a:buNone/>
            </a:pPr>
            <a:endParaRPr lang="en-US" dirty="0" smtClean="0"/>
          </a:p>
          <a:p>
            <a:r>
              <a:rPr lang="en-US" u="sng" dirty="0" smtClean="0">
                <a:hlinkClick r:id="rId3"/>
              </a:rPr>
              <a:t>http://www.russianforeveryone.com/RufeA/Lessons/Introduction/Alphabet/Alphabet.htm</a:t>
            </a:r>
            <a:endParaRPr lang="en-US" u="sng" dirty="0" smtClean="0"/>
          </a:p>
          <a:p>
            <a:pPr>
              <a:buNone/>
            </a:pPr>
            <a:endParaRPr lang="en-US" dirty="0" smtClean="0"/>
          </a:p>
          <a:p>
            <a:r>
              <a:rPr lang="en-US" u="sng" dirty="0" smtClean="0">
                <a:hlinkClick r:id="rId4"/>
              </a:rPr>
              <a:t>http://www.brown.edu/Departments/LRC/RU_writing/index.htm</a:t>
            </a:r>
            <a:endParaRPr lang="en-US" u="sng" dirty="0" smtClean="0"/>
          </a:p>
          <a:p>
            <a:pPr>
              <a:buNone/>
            </a:pPr>
            <a:endParaRPr lang="en-US" dirty="0" smtClean="0"/>
          </a:p>
          <a:p>
            <a:r>
              <a:rPr lang="en-US" u="sng" dirty="0" smtClean="0">
                <a:hlinkClick r:id="rId5"/>
              </a:rPr>
              <a:t>http://listen2russian.com/lesson01/a/index.html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Greetings: </a:t>
            </a:r>
          </a:p>
          <a:p>
            <a:pPr>
              <a:buNone/>
            </a:pPr>
            <a:endParaRPr lang="en-US" dirty="0" smtClean="0"/>
          </a:p>
          <a:p>
            <a:r>
              <a:rPr lang="en-US" u="sng" dirty="0" smtClean="0">
                <a:hlinkClick r:id="rId6"/>
              </a:rPr>
              <a:t>http://www.study-languages-online.com/beginner-lesson-01.html</a:t>
            </a:r>
            <a:endParaRPr lang="en-US" u="sng" dirty="0" smtClean="0"/>
          </a:p>
          <a:p>
            <a:endParaRPr lang="en-US" dirty="0" smtClean="0"/>
          </a:p>
          <a:p>
            <a:r>
              <a:rPr lang="en-US" u="sng" dirty="0" smtClean="0">
                <a:hlinkClick r:id="rId7"/>
              </a:rPr>
              <a:t>http://listen2russian.com/lesson02/index.html</a:t>
            </a:r>
            <a:endParaRPr lang="en-US" u="sng" dirty="0" smtClean="0"/>
          </a:p>
          <a:p>
            <a:pPr>
              <a:buNone/>
            </a:pPr>
            <a:endParaRPr lang="en-US" dirty="0" smtClean="0"/>
          </a:p>
          <a:p>
            <a:r>
              <a:rPr lang="en-US" u="sng" dirty="0" smtClean="0">
                <a:hlinkClick r:id="rId8"/>
              </a:rPr>
              <a:t>http://masterrussian.com/blday_greeting.shtml</a:t>
            </a:r>
            <a:endParaRPr lang="en-US" u="sng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Online Quiz 1: </a:t>
            </a:r>
          </a:p>
          <a:p>
            <a:endParaRPr lang="en-US" u="sng" dirty="0" smtClean="0">
              <a:hlinkClick r:id="rId9"/>
            </a:endParaRPr>
          </a:p>
          <a:p>
            <a:r>
              <a:rPr lang="en-US" u="sng" dirty="0" smtClean="0">
                <a:hlinkClick r:id="rId9"/>
              </a:rPr>
              <a:t>http://www.russianforeveryone.com/mn_tst_run.htm?prm_nStart=1&amp;tst_nStartMode=6&amp;tst_nTreId=388&amp;plnsp_nRecId=197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Flipping the Classroom</a:t>
            </a:r>
            <a:endParaRPr lang="en-US" dirty="0"/>
          </a:p>
        </p:txBody>
      </p:sp>
      <p:pic>
        <p:nvPicPr>
          <p:cNvPr id="4" name="Content Placeholder 3" descr="flipped-classroom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235" y="1960800"/>
            <a:ext cx="7038109" cy="38978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Traditional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Content is delivered by a professor</a:t>
            </a:r>
          </a:p>
        </p:txBody>
      </p:sp>
      <p:pic>
        <p:nvPicPr>
          <p:cNvPr id="4" name="Picture 3" descr="professor lectur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182" y="2807856"/>
            <a:ext cx="3662218" cy="2614260"/>
          </a:xfrm>
          <a:prstGeom prst="rect">
            <a:avLst/>
          </a:prstGeom>
        </p:spPr>
      </p:pic>
      <p:pic>
        <p:nvPicPr>
          <p:cNvPr id="5" name="Picture 4" descr="professor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737" y="2807856"/>
            <a:ext cx="4014561" cy="25573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Presentation 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endParaRPr lang="en-US" sz="2400" dirty="0" smtClean="0"/>
          </a:p>
          <a:p>
            <a:pPr>
              <a:lnSpc>
                <a:spcPct val="200000"/>
              </a:lnSpc>
            </a:pPr>
            <a:r>
              <a:rPr lang="en-US" sz="2400" dirty="0" smtClean="0"/>
              <a:t>Creating &amp; Using QR codes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Google Earth Tours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Blended Learning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Flipped Classroom Approach</a:t>
            </a:r>
          </a:p>
          <a:p>
            <a:pPr>
              <a:lnSpc>
                <a:spcPct val="200000"/>
              </a:lnSpc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mean to “Flip?”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3620654"/>
            <a:ext cx="8229600" cy="2558473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endParaRPr lang="en-US" sz="2400" dirty="0" smtClean="0"/>
          </a:p>
          <a:p>
            <a:pPr>
              <a:buFont typeface="Arial" charset="0"/>
              <a:buNone/>
            </a:pPr>
            <a:r>
              <a:rPr lang="en-US" sz="2400" dirty="0" smtClean="0"/>
              <a:t>	Students receive content via the internet, </a:t>
            </a:r>
          </a:p>
          <a:p>
            <a:pPr>
              <a:buFont typeface="Arial" charset="0"/>
              <a:buNone/>
            </a:pPr>
            <a:r>
              <a:rPr lang="en-US" sz="2400" dirty="0" smtClean="0"/>
              <a:t>	in the form of podcasts, YouTube videos, </a:t>
            </a:r>
          </a:p>
          <a:p>
            <a:pPr>
              <a:buFont typeface="Arial" charset="0"/>
              <a:buNone/>
            </a:pPr>
            <a:r>
              <a:rPr lang="en-US" sz="2400" dirty="0" smtClean="0"/>
              <a:t>	and/or other online resources</a:t>
            </a:r>
          </a:p>
          <a:p>
            <a:pPr>
              <a:buFont typeface="Arial" charset="0"/>
              <a:buNone/>
            </a:pPr>
            <a:endParaRPr lang="en-US" sz="2400" dirty="0" smtClean="0"/>
          </a:p>
          <a:p>
            <a:pPr>
              <a:buFont typeface="Arial" charset="0"/>
              <a:buNone/>
            </a:pPr>
            <a:r>
              <a:rPr lang="en-US" sz="2400" dirty="0" smtClean="0"/>
              <a:t>	Students use their computers or mobile devices (</a:t>
            </a:r>
            <a:r>
              <a:rPr lang="en-US" sz="2400" dirty="0" err="1" smtClean="0"/>
              <a:t>smartphones</a:t>
            </a:r>
            <a:r>
              <a:rPr lang="en-US" sz="2400" dirty="0" smtClean="0"/>
              <a:t> and tablets) to access the content</a:t>
            </a:r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5272" y="1765991"/>
            <a:ext cx="40386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Flipped Classroom </a:t>
            </a:r>
            <a:r>
              <a:rPr lang="en-US" dirty="0" smtClean="0">
                <a:solidFill>
                  <a:srgbClr val="92D050"/>
                </a:solidFill>
              </a:rPr>
              <a:t>IS</a:t>
            </a:r>
            <a:r>
              <a:rPr lang="en-US" dirty="0" smtClean="0"/>
              <a:t>: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2618"/>
            <a:ext cx="8229600" cy="452628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endParaRPr lang="en-US" sz="2000" dirty="0" smtClean="0"/>
          </a:p>
          <a:p>
            <a:pPr>
              <a:lnSpc>
                <a:spcPct val="200000"/>
              </a:lnSpc>
            </a:pPr>
            <a:r>
              <a:rPr lang="en-US" sz="2000" dirty="0" smtClean="0"/>
              <a:t>Combination </a:t>
            </a:r>
            <a:r>
              <a:rPr lang="en-US" sz="2000" dirty="0" smtClean="0"/>
              <a:t>of direct instruction and constructivist </a:t>
            </a:r>
            <a:r>
              <a:rPr lang="en-US" sz="2000" dirty="0" smtClean="0"/>
              <a:t>learning</a:t>
            </a:r>
            <a:endParaRPr lang="en-US" sz="2000" dirty="0" smtClean="0"/>
          </a:p>
          <a:p>
            <a:pPr>
              <a:lnSpc>
                <a:spcPct val="200000"/>
              </a:lnSpc>
            </a:pPr>
            <a:r>
              <a:rPr lang="en-US" sz="2000" dirty="0" smtClean="0"/>
              <a:t>Environment that may enhance student responsibility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Opportunity to use more time for discussion and clarification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Facility for students to access content multiple </a:t>
            </a:r>
            <a:r>
              <a:rPr lang="en-US" sz="2000" dirty="0" smtClean="0"/>
              <a:t>times</a:t>
            </a:r>
          </a:p>
          <a:p>
            <a:pPr>
              <a:lnSpc>
                <a:spcPct val="200000"/>
              </a:lnSpc>
            </a:pPr>
            <a:endParaRPr lang="en-US" sz="2200" dirty="0" smtClean="0"/>
          </a:p>
          <a:p>
            <a:pPr>
              <a:lnSpc>
                <a:spcPct val="200000"/>
              </a:lnSpc>
            </a:pPr>
            <a:endParaRPr lang="en-US" sz="22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Flipped Classroom is </a:t>
            </a:r>
            <a:r>
              <a:rPr lang="en-US" dirty="0" smtClean="0">
                <a:solidFill>
                  <a:srgbClr val="C00000"/>
                </a:solidFill>
              </a:rPr>
              <a:t>NOT</a:t>
            </a:r>
            <a:endParaRPr lang="en-US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487055"/>
            <a:ext cx="8229600" cy="3525519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Replacing </a:t>
            </a:r>
            <a:r>
              <a:rPr lang="en-US" dirty="0" smtClean="0"/>
              <a:t>an instructor</a:t>
            </a:r>
            <a:r>
              <a:rPr lang="en-US" dirty="0" smtClean="0"/>
              <a:t> </a:t>
            </a:r>
          </a:p>
          <a:p>
            <a:pPr algn="ctr">
              <a:buNone/>
            </a:pPr>
            <a:r>
              <a:rPr lang="en-US" dirty="0" smtClean="0"/>
              <a:t>with</a:t>
            </a:r>
          </a:p>
          <a:p>
            <a:pPr algn="ctr">
              <a:buNone/>
            </a:pPr>
            <a:r>
              <a:rPr lang="en-US" dirty="0" smtClean="0"/>
              <a:t> Online Videos</a:t>
            </a:r>
            <a:r>
              <a:rPr lang="en-US" dirty="0" smtClean="0"/>
              <a:t> </a:t>
            </a:r>
            <a:r>
              <a:rPr lang="en-US" dirty="0" smtClean="0"/>
              <a:t>&amp; Tutorials</a:t>
            </a:r>
            <a:endParaRPr lang="en-US" dirty="0" smtClean="0"/>
          </a:p>
        </p:txBody>
      </p:sp>
      <p:pic>
        <p:nvPicPr>
          <p:cNvPr id="5" name="Picture 4" descr="professor student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620" y="3324945"/>
            <a:ext cx="6332094" cy="309816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55601" y="235585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Questions? Comments?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Understanding QR Codes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/>
              <a:t>What is a QR code?</a:t>
            </a:r>
          </a:p>
          <a:p>
            <a:pPr>
              <a:lnSpc>
                <a:spcPct val="200000"/>
              </a:lnSpc>
              <a:buNone/>
            </a:pPr>
            <a:r>
              <a:rPr lang="en-US" sz="2400" dirty="0" smtClean="0"/>
              <a:t>	Examples </a:t>
            </a:r>
            <a:r>
              <a:rPr lang="en-US" sz="2400" dirty="0" smtClean="0"/>
              <a:t>of </a:t>
            </a:r>
            <a:r>
              <a:rPr lang="en-US" sz="2400" dirty="0" smtClean="0"/>
              <a:t>Use:</a:t>
            </a:r>
            <a:endParaRPr lang="en-US" sz="2400" dirty="0" smtClean="0"/>
          </a:p>
          <a:p>
            <a:pPr>
              <a:lnSpc>
                <a:spcPct val="200000"/>
              </a:lnSpc>
              <a:buNone/>
            </a:pPr>
            <a:r>
              <a:rPr lang="en-US" sz="2400" dirty="0" smtClean="0"/>
              <a:t>		Brochures </a:t>
            </a:r>
            <a:r>
              <a:rPr lang="en-US" sz="2400" dirty="0" smtClean="0"/>
              <a:t>&amp; Flyers	</a:t>
            </a:r>
          </a:p>
          <a:p>
            <a:pPr>
              <a:lnSpc>
                <a:spcPct val="200000"/>
              </a:lnSpc>
              <a:buNone/>
            </a:pPr>
            <a:r>
              <a:rPr lang="en-US" sz="2400" dirty="0" smtClean="0"/>
              <a:t>		LLC </a:t>
            </a:r>
            <a:r>
              <a:rPr lang="en-US" sz="2400" dirty="0" smtClean="0"/>
              <a:t>Poster Exhibit</a:t>
            </a:r>
          </a:p>
          <a:p>
            <a:pPr>
              <a:lnSpc>
                <a:spcPct val="200000"/>
              </a:lnSpc>
              <a:buNone/>
            </a:pPr>
            <a:r>
              <a:rPr lang="en-US" sz="2400" dirty="0" smtClean="0"/>
              <a:t>		Display </a:t>
            </a:r>
            <a:r>
              <a:rPr lang="en-US" sz="2400" dirty="0" smtClean="0"/>
              <a:t>Cases</a:t>
            </a:r>
          </a:p>
          <a:p>
            <a:pPr>
              <a:lnSpc>
                <a:spcPct val="200000"/>
              </a:lnSpc>
              <a:buNone/>
            </a:pPr>
            <a:r>
              <a:rPr lang="en-US" sz="2400" dirty="0" smtClean="0"/>
              <a:t>				</a:t>
            </a:r>
          </a:p>
          <a:p>
            <a:pPr>
              <a:lnSpc>
                <a:spcPct val="200000"/>
              </a:lnSpc>
              <a:buNone/>
            </a:pPr>
            <a:r>
              <a:rPr lang="en-US" sz="2400" dirty="0" smtClean="0"/>
              <a:t>		</a:t>
            </a:r>
          </a:p>
          <a:p>
            <a:pPr>
              <a:lnSpc>
                <a:spcPct val="200000"/>
              </a:lnSpc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 What is a QR Code?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600" dirty="0" smtClean="0"/>
              <a:t>Abbreviation for Quick Response - QR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Advanced matrix or </a:t>
            </a:r>
            <a:r>
              <a:rPr lang="en-US" sz="2600" dirty="0" smtClean="0"/>
              <a:t>two-dimensional </a:t>
            </a:r>
            <a:r>
              <a:rPr lang="en-US" sz="2600" dirty="0" smtClean="0"/>
              <a:t>bar code </a:t>
            </a:r>
          </a:p>
          <a:p>
            <a:pPr>
              <a:lnSpc>
                <a:spcPct val="150000"/>
              </a:lnSpc>
              <a:buNone/>
            </a:pPr>
            <a:r>
              <a:rPr lang="en-US" sz="2600" dirty="0" smtClean="0"/>
              <a:t>    Features:</a:t>
            </a:r>
          </a:p>
          <a:p>
            <a:pPr>
              <a:lnSpc>
                <a:spcPct val="150000"/>
              </a:lnSpc>
              <a:buNone/>
            </a:pPr>
            <a:r>
              <a:rPr lang="en-US" sz="2600" dirty="0" smtClean="0"/>
              <a:t>		Fast readability</a:t>
            </a:r>
          </a:p>
          <a:p>
            <a:pPr>
              <a:lnSpc>
                <a:spcPct val="150000"/>
              </a:lnSpc>
              <a:buNone/>
            </a:pPr>
            <a:r>
              <a:rPr lang="en-US" sz="2600" dirty="0" smtClean="0"/>
              <a:t>		Instant access </a:t>
            </a:r>
          </a:p>
          <a:p>
            <a:pPr>
              <a:lnSpc>
                <a:spcPct val="150000"/>
              </a:lnSpc>
              <a:buNone/>
            </a:pPr>
            <a:r>
              <a:rPr lang="en-US" sz="2600" dirty="0" smtClean="0"/>
              <a:t>		No </a:t>
            </a:r>
            <a:r>
              <a:rPr lang="en-US" sz="2600" dirty="0" smtClean="0"/>
              <a:t>need to type the URL</a:t>
            </a:r>
          </a:p>
          <a:p>
            <a:pPr>
              <a:lnSpc>
                <a:spcPct val="150000"/>
              </a:lnSpc>
              <a:buNone/>
            </a:pPr>
            <a:endParaRPr lang="en-US" sz="2400" dirty="0" smtClean="0">
              <a:hlinkClick r:id="rId2"/>
            </a:endParaRP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hlinkClick r:id="rId2"/>
              </a:rPr>
              <a:t>http://en.wikipedia.org/wiki/QR_code</a:t>
            </a:r>
            <a:endParaRPr lang="en-US" sz="2400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C:\Users\Owner\Desktop\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2802" y="3333955"/>
            <a:ext cx="1693634" cy="1632088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44511"/>
            <a:ext cx="7313613" cy="97628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Where are QR Codes Used?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5003" y="1854558"/>
            <a:ext cx="83197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</a:pPr>
            <a:r>
              <a:rPr lang="en-US" sz="2400" dirty="0" smtClean="0">
                <a:latin typeface="+mn-lt"/>
              </a:rPr>
              <a:t>Examples:</a:t>
            </a:r>
          </a:p>
          <a:p>
            <a:pPr marL="342900" indent="-342900">
              <a:buClr>
                <a:schemeClr val="accent1"/>
              </a:buClr>
              <a:buFont typeface="Wingdings 2" pitchFamily="18" charset="2"/>
              <a:buChar char=""/>
            </a:pPr>
            <a:r>
              <a:rPr lang="en-US" sz="2400" dirty="0" smtClean="0">
                <a:latin typeface="+mn-lt"/>
              </a:rPr>
              <a:t>Advertising</a:t>
            </a:r>
          </a:p>
          <a:p>
            <a:pPr marL="342900" indent="-342900">
              <a:buClr>
                <a:schemeClr val="accent1"/>
              </a:buClr>
              <a:buFont typeface="Wingdings 2" pitchFamily="18" charset="2"/>
              <a:buChar char=""/>
            </a:pPr>
            <a:r>
              <a:rPr lang="en-US" sz="2400" dirty="0" smtClean="0">
                <a:latin typeface="+mn-lt"/>
              </a:rPr>
              <a:t>Coupons</a:t>
            </a:r>
          </a:p>
          <a:p>
            <a:pPr marL="342900" indent="-342900">
              <a:buClr>
                <a:schemeClr val="accent1"/>
              </a:buClr>
              <a:buFont typeface="Wingdings 2" pitchFamily="18" charset="2"/>
              <a:buChar char=""/>
            </a:pPr>
            <a:r>
              <a:rPr lang="en-US" sz="2400" dirty="0" smtClean="0">
                <a:latin typeface="+mn-lt"/>
              </a:rPr>
              <a:t>Guided tours  </a:t>
            </a:r>
          </a:p>
          <a:p>
            <a:pPr marL="342900" indent="-342900">
              <a:buClr>
                <a:schemeClr val="accent1"/>
              </a:buClr>
              <a:buFont typeface="Wingdings 2" pitchFamily="18" charset="2"/>
              <a:buChar char=""/>
            </a:pPr>
            <a:r>
              <a:rPr lang="en-US" sz="2400" dirty="0" smtClean="0">
                <a:latin typeface="+mn-lt"/>
              </a:rPr>
              <a:t>Creative name tags</a:t>
            </a:r>
          </a:p>
          <a:p>
            <a:pPr marL="342900" indent="-342900">
              <a:buClr>
                <a:schemeClr val="accent1"/>
              </a:buClr>
              <a:buFont typeface="Wingdings 2" pitchFamily="18" charset="2"/>
              <a:buChar char=""/>
            </a:pPr>
            <a:r>
              <a:rPr lang="en-US" sz="2400" dirty="0" smtClean="0">
                <a:latin typeface="+mn-lt"/>
              </a:rPr>
              <a:t>Education</a:t>
            </a:r>
          </a:p>
          <a:p>
            <a:pPr marL="342900" indent="-342900"/>
            <a:r>
              <a:rPr lang="en-US" sz="2400" dirty="0" smtClean="0"/>
              <a:t> 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5122" name="Picture 2" descr="http://cloudfront2.bostinno.com/wp-content/uploads/2012/07/Hello_My_Name_Is_QR_Co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8909" y="1854557"/>
            <a:ext cx="2697018" cy="2292569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qr advertis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909" y="4147127"/>
            <a:ext cx="2685701" cy="2417994"/>
          </a:xfrm>
          <a:prstGeom prst="rect">
            <a:avLst/>
          </a:prstGeom>
        </p:spPr>
      </p:pic>
      <p:pic>
        <p:nvPicPr>
          <p:cNvPr id="9" name="Picture 8" descr="qr code jap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44" y="4147127"/>
            <a:ext cx="2282302" cy="2417996"/>
          </a:xfrm>
          <a:prstGeom prst="rect">
            <a:avLst/>
          </a:prstGeom>
        </p:spPr>
      </p:pic>
      <p:pic>
        <p:nvPicPr>
          <p:cNvPr id="10" name="Picture 9" descr="qr_code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5346" y="4147127"/>
            <a:ext cx="3343563" cy="2417994"/>
          </a:xfrm>
          <a:prstGeom prst="rect">
            <a:avLst/>
          </a:prstGeom>
        </p:spPr>
      </p:pic>
      <p:pic>
        <p:nvPicPr>
          <p:cNvPr id="11" name="Picture 10" descr="BedBathCoupon_60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7223" y="1854557"/>
            <a:ext cx="1591686" cy="2292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How to use any QR Code Reader?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72655" y="1524000"/>
            <a:ext cx="762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buClr>
                <a:schemeClr val="accent1"/>
              </a:buClr>
              <a:buFont typeface="Wingdings 2" pitchFamily="18" charset="2"/>
              <a:buChar char=""/>
            </a:pPr>
            <a:r>
              <a:rPr lang="en-US" sz="2000" dirty="0" smtClean="0"/>
              <a:t>Download a QR reader from the App Store on your phone</a:t>
            </a:r>
          </a:p>
          <a:p>
            <a:pPr>
              <a:lnSpc>
                <a:spcPct val="250000"/>
              </a:lnSpc>
              <a:buClr>
                <a:schemeClr val="accent1"/>
              </a:buClr>
              <a:buFont typeface="Wingdings 2" pitchFamily="18" charset="2"/>
              <a:buChar char=""/>
            </a:pPr>
            <a:r>
              <a:rPr lang="en-US" sz="2000" dirty="0" smtClean="0"/>
              <a:t>E</a:t>
            </a:r>
            <a:r>
              <a:rPr lang="en-US" sz="2000" dirty="0" smtClean="0"/>
              <a:t>xample</a:t>
            </a:r>
            <a:r>
              <a:rPr lang="en-US" sz="2000" dirty="0"/>
              <a:t> </a:t>
            </a:r>
            <a:r>
              <a:rPr lang="en-US" sz="2000" dirty="0" err="1">
                <a:hlinkClick r:id="rId2"/>
              </a:rPr>
              <a:t>RedLaser</a:t>
            </a:r>
            <a:r>
              <a:rPr lang="en-US" sz="2000" dirty="0"/>
              <a:t> and </a:t>
            </a:r>
            <a:r>
              <a:rPr lang="en-US" sz="2000" dirty="0" err="1">
                <a:hlinkClick r:id="rId3"/>
              </a:rPr>
              <a:t>QuickMark</a:t>
            </a:r>
            <a:r>
              <a:rPr lang="en-US" sz="2000" dirty="0"/>
              <a:t> for </a:t>
            </a:r>
            <a:r>
              <a:rPr lang="en-US" sz="2000" dirty="0" err="1"/>
              <a:t>iOS</a:t>
            </a:r>
            <a:r>
              <a:rPr lang="en-US" sz="2000" dirty="0"/>
              <a:t> and Android</a:t>
            </a:r>
          </a:p>
          <a:p>
            <a:pPr>
              <a:lnSpc>
                <a:spcPct val="250000"/>
              </a:lnSpc>
              <a:buClr>
                <a:schemeClr val="accent1"/>
              </a:buClr>
              <a:buFont typeface="Wingdings 2" pitchFamily="18" charset="2"/>
              <a:buChar char=""/>
            </a:pPr>
            <a:r>
              <a:rPr lang="en-US" sz="2000" dirty="0" smtClean="0">
                <a:latin typeface="+mj-lt"/>
              </a:rPr>
              <a:t>Focus </a:t>
            </a:r>
            <a:r>
              <a:rPr lang="en-US" sz="2000" dirty="0" smtClean="0">
                <a:latin typeface="+mj-lt"/>
              </a:rPr>
              <a:t>your camera on the QR code</a:t>
            </a:r>
          </a:p>
          <a:p>
            <a:pPr>
              <a:lnSpc>
                <a:spcPct val="250000"/>
              </a:lnSpc>
              <a:buClr>
                <a:schemeClr val="accent1"/>
              </a:buClr>
              <a:buFont typeface="Wingdings 2" pitchFamily="18" charset="2"/>
              <a:buChar char=""/>
            </a:pPr>
            <a:r>
              <a:rPr lang="en-US" sz="2000" dirty="0" smtClean="0">
                <a:latin typeface="+mj-lt"/>
              </a:rPr>
              <a:t>The app </a:t>
            </a:r>
            <a:r>
              <a:rPr lang="en-US" sz="2000" dirty="0">
                <a:latin typeface="+mj-lt"/>
              </a:rPr>
              <a:t>returns the decoded text or web </a:t>
            </a:r>
            <a:r>
              <a:rPr lang="en-US" sz="2000" dirty="0" smtClean="0">
                <a:latin typeface="+mj-lt"/>
              </a:rPr>
              <a:t>URL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Examples of QR Reader Apps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72655" y="1524000"/>
            <a:ext cx="7620000" cy="727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buClr>
                <a:schemeClr val="accent1"/>
              </a:buClr>
            </a:pPr>
            <a:r>
              <a:rPr lang="en-US" sz="2000" dirty="0"/>
              <a:t>There are hundreds </a:t>
            </a:r>
            <a:r>
              <a:rPr lang="en-US" sz="2000" dirty="0" smtClean="0"/>
              <a:t>of QR reader </a:t>
            </a:r>
            <a:r>
              <a:rPr lang="en-US" sz="2000" dirty="0"/>
              <a:t>apps </a:t>
            </a:r>
          </a:p>
        </p:txBody>
      </p:sp>
      <p:pic>
        <p:nvPicPr>
          <p:cNvPr id="4" name="Picture 3" descr="QR-reader-apps-1ywnmn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55" y="2770909"/>
            <a:ext cx="4036290" cy="377914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7020" y="2770909"/>
            <a:ext cx="4022944" cy="377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16000" y="2251828"/>
            <a:ext cx="308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Apple </a:t>
            </a:r>
            <a:r>
              <a:rPr lang="en-US" dirty="0" err="1" smtClean="0"/>
              <a:t>iOS</a:t>
            </a:r>
            <a:r>
              <a:rPr lang="en-US" dirty="0" smtClean="0"/>
              <a:t>: </a:t>
            </a:r>
            <a:r>
              <a:rPr lang="en-US" dirty="0" err="1" smtClean="0"/>
              <a:t>iPhone</a:t>
            </a:r>
            <a:r>
              <a:rPr lang="en-US" dirty="0" smtClean="0"/>
              <a:t>/</a:t>
            </a:r>
            <a:r>
              <a:rPr lang="en-US" dirty="0" err="1" smtClean="0"/>
              <a:t>iPad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69345" y="2251828"/>
            <a:ext cx="308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Google: Android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How to Create your own QR Code?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58045" y="2004291"/>
            <a:ext cx="7669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/>
              <a:t>Find and copy the URL of desired information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/>
              <a:t>Go </a:t>
            </a:r>
            <a:r>
              <a:rPr lang="en-US" sz="2400" dirty="0" smtClean="0"/>
              <a:t>to 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 smtClean="0">
                <a:hlinkClick r:id="rId2"/>
              </a:rPr>
              <a:t>://www.the-qrcode-generator.com/ </a:t>
            </a:r>
            <a:r>
              <a:rPr lang="en-US" sz="2400" dirty="0" smtClean="0"/>
              <a:t>			(this is just one example of a QR generator) 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/>
              <a:t>Paste </a:t>
            </a:r>
            <a:r>
              <a:rPr lang="en-US" sz="2400" dirty="0" smtClean="0"/>
              <a:t>the URL in the designated box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/>
              <a:t>Click to </a:t>
            </a:r>
            <a:r>
              <a:rPr lang="en-US" sz="2400" dirty="0" smtClean="0"/>
              <a:t>generate Code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/>
              <a:t>Save the QR Code picture and print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LLC Drama Exhibit</a:t>
            </a:r>
            <a:endParaRPr lang="en-US" dirty="0"/>
          </a:p>
        </p:txBody>
      </p:sp>
      <p:pic>
        <p:nvPicPr>
          <p:cNvPr id="6" name="Picture 5" descr="02 LA DISPU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346" y="2022764"/>
            <a:ext cx="3519054" cy="3907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LaDispute-Preview_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25384"/>
            <a:ext cx="3428854" cy="4867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811</TotalTime>
  <Words>327</Words>
  <Application>Microsoft Office PowerPoint</Application>
  <PresentationFormat>On-screen Show (4:3)</PresentationFormat>
  <Paragraphs>120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Foundry</vt:lpstr>
      <vt:lpstr>Department of Languages, Literatures and Cultures  Enhancing Teaching &amp; Learning  with Technology    </vt:lpstr>
      <vt:lpstr>Presentation Outline</vt:lpstr>
      <vt:lpstr>Understanding QR Codes</vt:lpstr>
      <vt:lpstr> What is a QR Code?</vt:lpstr>
      <vt:lpstr>Where are QR Codes Used?</vt:lpstr>
      <vt:lpstr>How to use any QR Code Reader?</vt:lpstr>
      <vt:lpstr>Examples of QR Reader Apps</vt:lpstr>
      <vt:lpstr>How to Create your own QR Code?</vt:lpstr>
      <vt:lpstr>LLC Drama Exhibit</vt:lpstr>
      <vt:lpstr>Ettinger Display Case</vt:lpstr>
      <vt:lpstr>Ettinger Display Case QR codes</vt:lpstr>
      <vt:lpstr>Ideas for using QR codes</vt:lpstr>
      <vt:lpstr>Google Earth St. Petersburg Tour</vt:lpstr>
      <vt:lpstr>Blended Learning</vt:lpstr>
      <vt:lpstr>Blended/Hybrid Learning</vt:lpstr>
      <vt:lpstr>Blended Learning Example</vt:lpstr>
      <vt:lpstr>Blended Learning  RUS 101 Examples</vt:lpstr>
      <vt:lpstr>Flipping the Classroom</vt:lpstr>
      <vt:lpstr>Traditional Classroom</vt:lpstr>
      <vt:lpstr>What does it mean to “Flip?”</vt:lpstr>
      <vt:lpstr>The Flipped Classroom IS:</vt:lpstr>
      <vt:lpstr>The Flipped Classroom is NOT</vt:lpstr>
      <vt:lpstr>Questions? Comments?</vt:lpstr>
    </vt:vector>
  </TitlesOfParts>
  <Company>Woodland Hills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Flipping the Classroom</dc:title>
  <dc:creator>sharma</dc:creator>
  <cp:lastModifiedBy>pallc</cp:lastModifiedBy>
  <cp:revision>81</cp:revision>
  <dcterms:created xsi:type="dcterms:W3CDTF">2011-08-16T23:40:00Z</dcterms:created>
  <dcterms:modified xsi:type="dcterms:W3CDTF">2013-08-21T18:43:48Z</dcterms:modified>
</cp:coreProperties>
</file>